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1"/>
  </p:notesMasterIdLst>
  <p:handoutMasterIdLst>
    <p:handoutMasterId r:id="rId22"/>
  </p:handoutMasterIdLst>
  <p:sldIdLst>
    <p:sldId id="1046" r:id="rId2"/>
    <p:sldId id="256" r:id="rId3"/>
    <p:sldId id="1000" r:id="rId4"/>
    <p:sldId id="1083" r:id="rId5"/>
    <p:sldId id="1088" r:id="rId6"/>
    <p:sldId id="1089" r:id="rId7"/>
    <p:sldId id="1091" r:id="rId8"/>
    <p:sldId id="1090" r:id="rId9"/>
    <p:sldId id="1092" r:id="rId10"/>
    <p:sldId id="1093" r:id="rId11"/>
    <p:sldId id="1094" r:id="rId12"/>
    <p:sldId id="1095" r:id="rId13"/>
    <p:sldId id="1096" r:id="rId14"/>
    <p:sldId id="1097" r:id="rId15"/>
    <p:sldId id="1098" r:id="rId16"/>
    <p:sldId id="1099" r:id="rId17"/>
    <p:sldId id="1100" r:id="rId18"/>
    <p:sldId id="1101" r:id="rId19"/>
    <p:sldId id="1102" r:id="rId20"/>
  </p:sldIdLst>
  <p:sldSz cx="9144000" cy="6858000" type="screen4x3"/>
  <p:notesSz cx="6797675" cy="9874250"/>
  <p:defaultTextStyle>
    <a:defPPr>
      <a:defRPr lang="ko-KR"/>
    </a:defPPr>
    <a:lvl1pPr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1pPr>
    <a:lvl2pPr marL="4572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2pPr>
    <a:lvl3pPr marL="9144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3pPr>
    <a:lvl4pPr marL="13716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4pPr>
    <a:lvl5pPr marL="18288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  <a:srgbClr val="007A37"/>
    <a:srgbClr val="CCCC00"/>
    <a:srgbClr val="E5FB9D"/>
    <a:srgbClr val="F5C2A3"/>
    <a:srgbClr val="C1CAD7"/>
    <a:srgbClr val="FFCC99"/>
    <a:srgbClr val="FFCCCC"/>
    <a:srgbClr val="C1DDFF"/>
    <a:srgbClr val="2B12BE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562" autoAdjust="0"/>
    <p:restoredTop sz="96500" autoAdjust="0"/>
  </p:normalViewPr>
  <p:slideViewPr>
    <p:cSldViewPr>
      <p:cViewPr>
        <p:scale>
          <a:sx n="125" d="100"/>
          <a:sy n="125" d="100"/>
        </p:scale>
        <p:origin x="72" y="13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-732" y="-102"/>
      </p:cViewPr>
      <p:guideLst>
        <p:guide orient="horz" pos="3110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06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fld id="{CDA4D6CB-903A-48C0-B37F-F59E433F25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58507" y="127124"/>
            <a:ext cx="2187356" cy="22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6" y="156226"/>
            <a:ext cx="2331761" cy="19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57238" y="557213"/>
            <a:ext cx="5451475" cy="4087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9952" y="5247277"/>
            <a:ext cx="5282183" cy="3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29854" y="9214129"/>
            <a:ext cx="2474645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7494" y="9214129"/>
            <a:ext cx="2616011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fld id="{528D7AEC-35C8-4F62-95B2-1C8C06EADAF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14344" name="Group 13"/>
          <p:cNvGrpSpPr>
            <a:grpSpLocks/>
          </p:cNvGrpSpPr>
          <p:nvPr/>
        </p:nvGrpSpPr>
        <p:grpSpPr bwMode="auto">
          <a:xfrm>
            <a:off x="758507" y="4806175"/>
            <a:ext cx="5423548" cy="4251732"/>
            <a:chOff x="345" y="2653"/>
            <a:chExt cx="3720" cy="2676"/>
          </a:xfrm>
        </p:grpSpPr>
        <p:grpSp>
          <p:nvGrpSpPr>
            <p:cNvPr id="14346" name="Group 11"/>
            <p:cNvGrpSpPr>
              <a:grpSpLocks/>
            </p:cNvGrpSpPr>
            <p:nvPr/>
          </p:nvGrpSpPr>
          <p:grpSpPr bwMode="auto">
            <a:xfrm>
              <a:off x="345" y="2653"/>
              <a:ext cx="3720" cy="2676"/>
              <a:chOff x="164" y="2562"/>
              <a:chExt cx="3944" cy="2602"/>
            </a:xfrm>
          </p:grpSpPr>
          <p:sp>
            <p:nvSpPr>
              <p:cNvPr id="29704" name="Rectangle 8"/>
              <p:cNvSpPr>
                <a:spLocks noChangeArrowheads="1"/>
              </p:cNvSpPr>
              <p:nvPr/>
            </p:nvSpPr>
            <p:spPr bwMode="auto">
              <a:xfrm>
                <a:off x="164" y="2562"/>
                <a:ext cx="3944" cy="2602"/>
              </a:xfrm>
              <a:prstGeom prst="rect">
                <a:avLst/>
              </a:prstGeom>
              <a:noFill/>
              <a:ln w="9525" algn="ctr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9705" name="Rectangle 9"/>
              <p:cNvSpPr>
                <a:spLocks noChangeArrowheads="1"/>
              </p:cNvSpPr>
              <p:nvPr/>
            </p:nvSpPr>
            <p:spPr bwMode="auto">
              <a:xfrm>
                <a:off x="219" y="2780"/>
                <a:ext cx="3856" cy="52"/>
              </a:xfrm>
              <a:prstGeom prst="rect">
                <a:avLst/>
              </a:prstGeom>
              <a:solidFill>
                <a:srgbClr val="E7EFF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14350" name="Picture 10" descr="MCj02376270000[1]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64" y="2574"/>
                <a:ext cx="313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9708" name="Text Box 12"/>
            <p:cNvSpPr txBox="1">
              <a:spLocks noChangeArrowheads="1"/>
            </p:cNvSpPr>
            <p:nvPr/>
          </p:nvSpPr>
          <p:spPr bwMode="auto">
            <a:xfrm>
              <a:off x="374" y="2678"/>
              <a:ext cx="999" cy="2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9029" tIns="49514" rIns="99029" bIns="49514">
              <a:spAutoFit/>
            </a:bodyPr>
            <a:lstStyle/>
            <a:p>
              <a:pPr defTabSz="952914">
                <a:spcBef>
                  <a:spcPct val="50000"/>
                </a:spcBef>
                <a:defRPr/>
              </a:pPr>
              <a:r>
                <a:rPr lang="en-US" altLang="ko-KR" sz="2400" i="1" baseline="-25000" dirty="0">
                  <a:latin typeface="Lucida Handwriting" pitchFamily="66" charset="0"/>
                  <a:ea typeface="HY동녘B" pitchFamily="18" charset="-127"/>
                </a:rPr>
                <a:t>Memo</a:t>
              </a:r>
            </a:p>
          </p:txBody>
        </p:sp>
      </p:grp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328334" y="9136017"/>
            <a:ext cx="6139493" cy="78111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8102" tIns="44051" rIns="88102" bIns="44051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임베디드 네트워크 프로그래밍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86A83-B79A-482B-AEBE-69E3008FC628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0013" y="3886200"/>
            <a:ext cx="6403975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42B7E-5AF0-4600-A2DF-CD34F0E1CDB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E77AC-9929-4C33-87DF-0DE3F03166C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15125" y="30163"/>
            <a:ext cx="2178050" cy="6278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80975" y="30163"/>
            <a:ext cx="6381750" cy="6278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BDBF0-8EF7-4FF5-B06C-3E9D83E245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65EE9-2898-4466-BE6C-7419748EB0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180975" y="1125538"/>
            <a:ext cx="8639175" cy="5183187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1210F-96CF-4DA5-B8EE-2B53473A7D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7F259-3167-4BF3-92F1-6CDD4C78E38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14A43-69CB-41F6-8124-F5CAA56D55C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CC395-B352-4C4A-815E-B73315539A8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7B06-4720-4B96-93B7-9EE9226E0B5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75D45-F8D3-4C19-8B1A-C3664BAA199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08CDA-443C-4914-BACA-E912DC4ECAE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C842-9FC9-449C-9F3C-4ABADFE3BD4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A8903-CD6F-4F72-9833-54FCC45E84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0975" y="1317647"/>
            <a:ext cx="8639175" cy="518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66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1613" y="6557963"/>
            <a:ext cx="2135187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fld id="{8566088C-706F-4CC8-8768-8EBB644C0DF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663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7963"/>
            <a:ext cx="28956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0975" y="785794"/>
            <a:ext cx="871220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동녘M" pitchFamily="18" charset="-127"/>
          <a:ea typeface="HY동녘M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531813" indent="-5318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r"/>
        <a:defRPr kumimoji="1" sz="2400" b="1">
          <a:solidFill>
            <a:schemeClr val="tx1"/>
          </a:solidFill>
          <a:latin typeface="HY동녘M" pitchFamily="18" charset="-127"/>
          <a:ea typeface="HY동녘M" pitchFamily="18" charset="-127"/>
          <a:cs typeface="+mn-cs"/>
        </a:defRPr>
      </a:lvl1pPr>
      <a:lvl2pPr marL="990600" indent="-458788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w"/>
        <a:defRPr kumimoji="1" sz="2000">
          <a:solidFill>
            <a:schemeClr val="tx1"/>
          </a:solidFill>
          <a:latin typeface="HY동녘M" pitchFamily="18" charset="-127"/>
          <a:ea typeface="HY동녘M" pitchFamily="18" charset="-127"/>
        </a:defRPr>
      </a:lvl2pPr>
      <a:lvl3pPr marL="1370013" indent="-3794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§"/>
        <a:defRPr kumimoji="1" sz="1900">
          <a:solidFill>
            <a:schemeClr val="tx1"/>
          </a:solidFill>
          <a:latin typeface="HY동녘M" pitchFamily="18" charset="-127"/>
          <a:ea typeface="HY동녘M" pitchFamily="18" charset="-127"/>
        </a:defRPr>
      </a:lvl3pPr>
      <a:lvl4pPr marL="16970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Char char="•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4pPr>
      <a:lvl5pPr marL="21415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5pPr>
      <a:lvl6pPr marL="25987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6pPr>
      <a:lvl7pPr marL="30559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7pPr>
      <a:lvl8pPr marL="35131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8pPr>
      <a:lvl9pPr marL="39703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742B7E-5AF0-4600-A2DF-CD34F0E1CDB1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  <p:pic>
        <p:nvPicPr>
          <p:cNvPr id="1026" name="Picture 2" descr="N:\프리렉_안드로이드\안드로이드 시작화면_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Notification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Notification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Notification </a:t>
            </a:r>
            <a:r>
              <a:rPr lang="en-US" altLang="ko-KR" dirty="0" err="1" smtClean="0"/>
              <a:t>notif</a:t>
            </a:r>
            <a:r>
              <a:rPr lang="en-US" altLang="ko-KR" dirty="0" smtClean="0"/>
              <a:t> = new Notification(</a:t>
            </a:r>
          </a:p>
          <a:p>
            <a:pPr lvl="1">
              <a:buNone/>
            </a:pPr>
            <a:r>
              <a:rPr lang="en-US" altLang="ko-KR" dirty="0" smtClean="0"/>
              <a:t>		context, // </a:t>
            </a:r>
            <a:r>
              <a:rPr lang="ko-KR" altLang="en-US" dirty="0" smtClean="0"/>
              <a:t>애플리케이션 </a:t>
            </a:r>
            <a:r>
              <a:rPr lang="ko-KR" altLang="en-US" dirty="0" err="1" smtClean="0"/>
              <a:t>컨텍스트</a:t>
            </a:r>
            <a:endParaRPr lang="en-US" altLang="ko-KR" dirty="0" smtClean="0"/>
          </a:p>
          <a:p>
            <a:pPr lvl="1">
              <a:buNone/>
            </a:pPr>
            <a:r>
              <a:rPr lang="en-US" altLang="ko-KR" dirty="0" smtClean="0"/>
              <a:t>		icon, // </a:t>
            </a:r>
            <a:r>
              <a:rPr lang="ko-KR" altLang="en-US" dirty="0" smtClean="0"/>
              <a:t>상태 바에 표시할 아이콘</a:t>
            </a:r>
            <a:endParaRPr lang="en-US" altLang="ko-KR" dirty="0" smtClean="0"/>
          </a:p>
          <a:p>
            <a:pPr lvl="1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tickerText</a:t>
            </a:r>
            <a:r>
              <a:rPr lang="en-US" altLang="ko-KR" dirty="0" smtClean="0"/>
              <a:t>, // </a:t>
            </a:r>
            <a:r>
              <a:rPr lang="ko-KR" altLang="en-US" dirty="0" err="1" smtClean="0"/>
              <a:t>티커에</a:t>
            </a:r>
            <a:r>
              <a:rPr lang="ko-KR" altLang="en-US" dirty="0" smtClean="0"/>
              <a:t> 보여줄 텍스트</a:t>
            </a:r>
            <a:endParaRPr lang="en-US" altLang="ko-KR" dirty="0" smtClean="0"/>
          </a:p>
          <a:p>
            <a:pPr lvl="1">
              <a:buNone/>
            </a:pPr>
            <a:r>
              <a:rPr lang="en-US" altLang="ko-KR" dirty="0" smtClean="0"/>
              <a:t>		when, // </a:t>
            </a:r>
            <a:r>
              <a:rPr lang="ko-KR" altLang="en-US" dirty="0" err="1" smtClean="0"/>
              <a:t>노티피케이션</a:t>
            </a:r>
            <a:r>
              <a:rPr lang="ko-KR" altLang="en-US" dirty="0" smtClean="0"/>
              <a:t> 발생 시간</a:t>
            </a:r>
            <a:endParaRPr lang="en-US" altLang="ko-KR" dirty="0" smtClean="0"/>
          </a:p>
          <a:p>
            <a:pPr lvl="1">
              <a:buNone/>
            </a:pPr>
            <a:r>
              <a:rPr lang="en-US" altLang="ko-KR" dirty="0" smtClean="0"/>
              <a:t>		title, // </a:t>
            </a:r>
            <a:r>
              <a:rPr lang="ko-KR" altLang="en-US" dirty="0" err="1" smtClean="0"/>
              <a:t>노티피케이션</a:t>
            </a:r>
            <a:r>
              <a:rPr lang="ko-KR" altLang="en-US" dirty="0" smtClean="0"/>
              <a:t> 타이틀</a:t>
            </a:r>
            <a:endParaRPr lang="en-US" altLang="ko-KR" dirty="0" smtClean="0"/>
          </a:p>
          <a:p>
            <a:pPr lvl="1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textBody</a:t>
            </a:r>
            <a:r>
              <a:rPr lang="en-US" altLang="ko-KR" dirty="0" smtClean="0"/>
              <a:t>, // </a:t>
            </a:r>
            <a:r>
              <a:rPr lang="ko-KR" altLang="en-US" dirty="0" err="1" smtClean="0"/>
              <a:t>노티피케이션</a:t>
            </a:r>
            <a:r>
              <a:rPr lang="ko-KR" altLang="en-US" dirty="0" smtClean="0"/>
              <a:t> 내용</a:t>
            </a:r>
            <a:endParaRPr lang="en-US" altLang="ko-KR" dirty="0" smtClean="0"/>
          </a:p>
          <a:p>
            <a:pPr lvl="1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contentIntent</a:t>
            </a:r>
            <a:r>
              <a:rPr lang="en-US" altLang="ko-KR" dirty="0" smtClean="0"/>
              <a:t>, // </a:t>
            </a:r>
            <a:r>
              <a:rPr lang="ko-KR" altLang="en-US" dirty="0" smtClean="0"/>
              <a:t>콘텐트 </a:t>
            </a:r>
            <a:r>
              <a:rPr lang="ko-KR" altLang="en-US" dirty="0" err="1" smtClean="0"/>
              <a:t>인텐트</a:t>
            </a:r>
            <a:endParaRPr lang="en-US" altLang="ko-KR" dirty="0" smtClean="0"/>
          </a:p>
          <a:p>
            <a:pPr lvl="1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appIntent</a:t>
            </a:r>
            <a:r>
              <a:rPr lang="en-US" altLang="ko-KR" dirty="0" smtClean="0"/>
              <a:t>); // </a:t>
            </a:r>
            <a:r>
              <a:rPr lang="ko-KR" altLang="en-US" dirty="0" smtClean="0"/>
              <a:t>애플리케이션 </a:t>
            </a:r>
            <a:r>
              <a:rPr lang="ko-KR" altLang="en-US" dirty="0" err="1" smtClean="0"/>
              <a:t>인텐트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nm.notify</a:t>
            </a:r>
            <a:r>
              <a:rPr lang="en-US" altLang="ko-KR" dirty="0" smtClean="0"/>
              <a:t>(String, Notification);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SMSExample2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27650" name="Picture 2" descr="N:\프리렉_안드로이드\Chapter08\Snap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071678"/>
            <a:ext cx="2634180" cy="3903664"/>
          </a:xfrm>
          <a:prstGeom prst="rect">
            <a:avLst/>
          </a:prstGeom>
          <a:noFill/>
        </p:spPr>
      </p:pic>
      <p:pic>
        <p:nvPicPr>
          <p:cNvPr id="27651" name="Picture 3" descr="N:\프리렉_안드로이드\Chapter08\Snap10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2071679"/>
            <a:ext cx="2645959" cy="3929090"/>
          </a:xfrm>
          <a:prstGeom prst="rect">
            <a:avLst/>
          </a:prstGeom>
          <a:noFill/>
        </p:spPr>
      </p:pic>
      <p:pic>
        <p:nvPicPr>
          <p:cNvPr id="27652" name="Picture 4" descr="N:\프리렉_안드로이드\Chapter08\Snap11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3636" y="2071678"/>
            <a:ext cx="2643351" cy="3929090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 bwMode="auto">
          <a:xfrm>
            <a:off x="5357818" y="2357430"/>
            <a:ext cx="500066" cy="285752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SMSExample2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27650" name="Picture 2" descr="N:\프리렉_안드로이드\Chapter08\Snap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071678"/>
            <a:ext cx="2634180" cy="3903664"/>
          </a:xfrm>
          <a:prstGeom prst="rect">
            <a:avLst/>
          </a:prstGeom>
          <a:noFill/>
        </p:spPr>
      </p:pic>
      <p:pic>
        <p:nvPicPr>
          <p:cNvPr id="27651" name="Picture 3" descr="N:\프리렉_안드로이드\Chapter08\Snap10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2071679"/>
            <a:ext cx="2645959" cy="3929090"/>
          </a:xfrm>
          <a:prstGeom prst="rect">
            <a:avLst/>
          </a:prstGeom>
          <a:noFill/>
        </p:spPr>
      </p:pic>
      <p:pic>
        <p:nvPicPr>
          <p:cNvPr id="28674" name="Picture 2" descr="N:\프리렉_안드로이드\Chapter08\Snap12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3637" y="2071678"/>
            <a:ext cx="2643351" cy="3929090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 bwMode="auto">
          <a:xfrm>
            <a:off x="3357554" y="3643314"/>
            <a:ext cx="2500330" cy="500066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Alarm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시간에 관련된 처리를 위해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사용자가 지정한 임의 시점에 애플리케이션의 실행 가능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알람</a:t>
            </a:r>
            <a:r>
              <a:rPr lang="ko-KR" altLang="en-US" dirty="0" smtClean="0"/>
              <a:t> 기능은 </a:t>
            </a:r>
            <a:r>
              <a:rPr lang="ko-KR" altLang="en-US" dirty="0" err="1" smtClean="0"/>
              <a:t>알람을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인텐트와</a:t>
            </a:r>
            <a:r>
              <a:rPr lang="ko-KR" altLang="en-US" dirty="0" smtClean="0"/>
              <a:t> 함께 등록시켜줌으로써 동작되며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정해진 시간이 되면 </a:t>
            </a:r>
            <a:r>
              <a:rPr lang="ko-KR" altLang="en-US" dirty="0" err="1" smtClean="0"/>
              <a:t>인텐트를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브로드캐스트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알람은</a:t>
            </a:r>
            <a:r>
              <a:rPr lang="ko-KR" altLang="en-US" dirty="0" smtClean="0"/>
              <a:t> 단말기가 슬립</a:t>
            </a:r>
            <a:r>
              <a:rPr lang="en-US" altLang="ko-KR" dirty="0" smtClean="0"/>
              <a:t>(sleep)</a:t>
            </a:r>
            <a:r>
              <a:rPr lang="ko-KR" altLang="en-US" dirty="0" smtClean="0"/>
              <a:t> 모드인 경우에도 지정된 시간이 되면 해당 애플리케이션을 자동으로 실행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85786" y="3929066"/>
          <a:ext cx="7643866" cy="2286016"/>
        </p:xfrm>
        <a:graphic>
          <a:graphicData uri="http://schemas.openxmlformats.org/drawingml/2006/table">
            <a:tbl>
              <a:tblPr/>
              <a:tblGrid>
                <a:gridCol w="1264586"/>
                <a:gridCol w="6379280"/>
              </a:tblGrid>
              <a:tr h="247137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latin typeface="맑은 고딕"/>
                          <a:ea typeface="맑은 고딕"/>
                          <a:cs typeface="Times New Roman"/>
                        </a:rPr>
                        <a:t>Retrun</a:t>
                      </a:r>
                      <a:r>
                        <a:rPr lang="en-US" sz="1200" kern="100" dirty="0"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값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맑은 고딕"/>
                          <a:ea typeface="맑은 고딕"/>
                          <a:cs typeface="Times New Roman"/>
                        </a:rPr>
                        <a:t>메소드와 설명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맑은 고딕"/>
                          <a:ea typeface="맑은 고딕"/>
                          <a:cs typeface="Times New Roman"/>
                        </a:rPr>
                        <a:t>void 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>
                          <a:latin typeface="Courier"/>
                          <a:ea typeface="맑은 고딕"/>
                          <a:cs typeface="Courier"/>
                        </a:rPr>
                        <a:t>cancel(PendingIntent intent)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맑은 고딕"/>
                          <a:ea typeface="맑은 고딕"/>
                          <a:cs typeface="Times New Roman"/>
                        </a:rPr>
                        <a:t>일치하는</a:t>
                      </a:r>
                      <a:r>
                        <a:rPr lang="en-US" sz="1200" kern="100">
                          <a:latin typeface="맑은 고딕"/>
                          <a:ea typeface="맑은 고딕"/>
                          <a:cs typeface="Times New Roman"/>
                        </a:rPr>
                        <a:t> Intent </a:t>
                      </a:r>
                      <a:r>
                        <a:rPr lang="ko-KR" sz="1200" kern="100">
                          <a:latin typeface="맑은 고딕"/>
                          <a:ea typeface="맑은 고딕"/>
                          <a:cs typeface="Times New Roman"/>
                        </a:rPr>
                        <a:t>알람 제거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smtClean="0">
                          <a:latin typeface="맑은 고딕"/>
                          <a:ea typeface="맑은 고딕"/>
                          <a:cs typeface="Times New Roman"/>
                        </a:rPr>
                        <a:t>void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>
                          <a:latin typeface="Courier"/>
                          <a:ea typeface="맑은 고딕"/>
                          <a:cs typeface="Courier"/>
                        </a:rPr>
                        <a:t>set(int type, long triggerAtTime, PendingIntent operation)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맑은 고딕"/>
                          <a:ea typeface="맑은 고딕"/>
                          <a:cs typeface="Times New Roman"/>
                        </a:rPr>
                        <a:t>알람 설정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270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latin typeface="맑은 고딕"/>
                          <a:ea typeface="맑은 고딕"/>
                          <a:cs typeface="Times New Roman"/>
                        </a:rPr>
                        <a:t>void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0"/>
                        </a:spcAft>
                      </a:pPr>
                      <a:r>
                        <a:rPr lang="en-US" sz="1200" kern="0">
                          <a:latin typeface="Courier"/>
                          <a:ea typeface="맑은 고딕"/>
                          <a:cs typeface="Courier"/>
                        </a:rPr>
                        <a:t>setRepeating(int type, long triggerAtTime, long interval,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>
                          <a:latin typeface="Courier"/>
                          <a:ea typeface="맑은 고딕"/>
                          <a:cs typeface="Courier"/>
                        </a:rPr>
                        <a:t>PendingIntent operation)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>
                          <a:latin typeface="맑은 고딕"/>
                          <a:ea typeface="맑은 고딕"/>
                          <a:cs typeface="Times New Roman"/>
                        </a:rPr>
                        <a:t>반복 알람 설정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3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100">
                          <a:latin typeface="맑은 고딕"/>
                          <a:ea typeface="맑은 고딕"/>
                          <a:cs typeface="Times New Roman"/>
                        </a:rPr>
                        <a:t>void</a:t>
                      </a:r>
                      <a:endParaRPr lang="ko-KR" sz="12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200" kern="0" dirty="0" err="1">
                          <a:latin typeface="Courier"/>
                          <a:ea typeface="맑은 고딕"/>
                          <a:cs typeface="Courier"/>
                        </a:rPr>
                        <a:t>setTimeZone</a:t>
                      </a:r>
                      <a:r>
                        <a:rPr lang="en-US" sz="1200" kern="0" dirty="0">
                          <a:latin typeface="Courier"/>
                          <a:ea typeface="맑은 고딕"/>
                          <a:cs typeface="Courier"/>
                        </a:rPr>
                        <a:t>(String </a:t>
                      </a:r>
                      <a:r>
                        <a:rPr lang="en-US" sz="1200" kern="0" dirty="0" err="1">
                          <a:latin typeface="Courier"/>
                          <a:ea typeface="맑은 고딕"/>
                          <a:cs typeface="Courier"/>
                        </a:rPr>
                        <a:t>TimeZone</a:t>
                      </a:r>
                      <a:r>
                        <a:rPr lang="en-US" sz="1200" kern="0" dirty="0">
                          <a:latin typeface="Courier"/>
                          <a:ea typeface="맑은 고딕"/>
                          <a:cs typeface="Courier"/>
                        </a:rPr>
                        <a:t>)</a:t>
                      </a:r>
                      <a:endParaRPr lang="ko-KR" sz="1200" kern="100" dirty="0"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200" kern="100" dirty="0" err="1">
                          <a:latin typeface="맑은 고딕"/>
                          <a:ea typeface="맑은 고딕"/>
                          <a:cs typeface="Times New Roman"/>
                        </a:rPr>
                        <a:t>알람을</a:t>
                      </a:r>
                      <a:r>
                        <a:rPr lang="ko-KR" sz="1200" kern="100" dirty="0">
                          <a:latin typeface="맑은 고딕"/>
                          <a:ea typeface="맑은 고딕"/>
                          <a:cs typeface="Times New Roman"/>
                        </a:rPr>
                        <a:t> 위한 시간대 설정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Alarm </a:t>
            </a:r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8.6 AndroidManifest.xml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31746" name="Picture 2" descr="N:\프리렉_안드로이드\Chapter08\Snap1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143116"/>
            <a:ext cx="6724650" cy="1895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Alarm </a:t>
            </a:r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8.7 AlarmReceiver.java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32770" name="Picture 2" descr="N:\프리렉_안드로이드\Chapter08\Snap1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143116"/>
            <a:ext cx="6057900" cy="1704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Alarm </a:t>
            </a:r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8.8 SimpleAlarm.java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33794" name="Picture 2" descr="N:\프리렉_안드로이드\Chapter08\Snap1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928802"/>
            <a:ext cx="7503929" cy="4129105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 bwMode="auto">
          <a:xfrm>
            <a:off x="1428728" y="4572008"/>
            <a:ext cx="4714908" cy="357190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Alarm </a:t>
            </a:r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SimpleAlarm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34818" name="Picture 2" descr="N:\프리렉_안드로이드\Chapter08\Snap1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143116"/>
            <a:ext cx="2571768" cy="3803428"/>
          </a:xfrm>
          <a:prstGeom prst="rect">
            <a:avLst/>
          </a:prstGeom>
          <a:noFill/>
        </p:spPr>
      </p:pic>
      <p:pic>
        <p:nvPicPr>
          <p:cNvPr id="34819" name="Picture 3" descr="N:\프리렉_안드로이드\Chapter08\Snap17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9" y="2118156"/>
            <a:ext cx="2571768" cy="38111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NotifyAlarm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8.9 SetAlarm.java</a:t>
            </a:r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35842" name="Picture 2" descr="N:\프리렉_안드로이드\Chapter08\Snap1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785926"/>
            <a:ext cx="6572296" cy="49190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NotifyAlarm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예제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NotifyAlarm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36866" name="Picture 2" descr="N:\프리렉_안드로이드\Chapter08\Snap1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000240"/>
            <a:ext cx="2544382" cy="3778254"/>
          </a:xfrm>
          <a:prstGeom prst="rect">
            <a:avLst/>
          </a:prstGeom>
          <a:noFill/>
        </p:spPr>
      </p:pic>
      <p:pic>
        <p:nvPicPr>
          <p:cNvPr id="36867" name="Picture 3" descr="N:\프리렉_안드로이드\Chapter08\Snap20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6116" y="2000240"/>
            <a:ext cx="2571768" cy="3799729"/>
          </a:xfrm>
          <a:prstGeom prst="rect">
            <a:avLst/>
          </a:prstGeom>
          <a:noFill/>
        </p:spPr>
      </p:pic>
      <p:pic>
        <p:nvPicPr>
          <p:cNvPr id="36868" name="Picture 4" descr="N:\프리렉_안드로이드\Chapter08\Snap21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3636" y="2000240"/>
            <a:ext cx="2571768" cy="38226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B502AD-A38D-409E-9D78-DF6C71692158}" type="slidenum">
              <a:rPr lang="en-US" altLang="ko-KR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48" y="1643050"/>
            <a:ext cx="7772400" cy="1470025"/>
          </a:xfrm>
        </p:spPr>
        <p:txBody>
          <a:bodyPr/>
          <a:lstStyle/>
          <a:p>
            <a:pPr eaLnBrk="1" hangingPunct="1"/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언로킹</a:t>
            </a:r>
            <a:r>
              <a:rPr lang="ko-KR" altLang="en-US" sz="54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안드로이드</a:t>
            </a: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/>
            </a:r>
            <a:br>
              <a:rPr lang="en-US" altLang="ko-KR" sz="5400" dirty="0" smtClean="0">
                <a:latin typeface="HY동녘M" pitchFamily="18" charset="-127"/>
                <a:ea typeface="HY동녘M" pitchFamily="18" charset="-127"/>
              </a:rPr>
            </a:b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>Unlocking Android</a:t>
            </a:r>
            <a:endParaRPr lang="ko-KR" altLang="en-US" sz="5400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2976" y="5143512"/>
            <a:ext cx="6786609" cy="1285884"/>
          </a:xfrm>
        </p:spPr>
        <p:txBody>
          <a:bodyPr/>
          <a:lstStyle/>
          <a:p>
            <a:pPr eaLnBrk="1" hangingPunct="1"/>
            <a:r>
              <a:rPr lang="en-US" altLang="ko-KR" sz="2000" dirty="0" smtClean="0"/>
              <a:t>Kook, </a:t>
            </a:r>
            <a:r>
              <a:rPr lang="en-US" altLang="ko-KR" sz="2000" dirty="0" err="1" smtClean="0"/>
              <a:t>Joongjin</a:t>
            </a:r>
            <a:r>
              <a:rPr lang="en-US" altLang="ko-KR" sz="2000" dirty="0" smtClean="0"/>
              <a:t> </a:t>
            </a:r>
            <a:r>
              <a:rPr lang="en-US" altLang="ko-KR" sz="2000" b="0" dirty="0" smtClean="0"/>
              <a:t>(tipsiness@gmail.com)</a:t>
            </a:r>
          </a:p>
          <a:p>
            <a:pPr eaLnBrk="1" hangingPunct="1"/>
            <a:r>
              <a:rPr lang="en-US" altLang="ko-KR" sz="2000" b="0" dirty="0" smtClean="0"/>
              <a:t>http://cafe.naver.com/linuxdevdrv</a:t>
            </a:r>
          </a:p>
          <a:p>
            <a:pPr eaLnBrk="1" hangingPunct="1"/>
            <a:r>
              <a:rPr lang="en-US" altLang="ko-KR" sz="2000" i="1" dirty="0" err="1" smtClean="0"/>
              <a:t>Freelec</a:t>
            </a:r>
            <a:endParaRPr lang="en-US" altLang="ko-KR" sz="2000" i="1" dirty="0" smtClean="0"/>
          </a:p>
          <a:p>
            <a:pPr eaLnBrk="1" hangingPunct="1"/>
            <a:r>
              <a:rPr lang="en-US" altLang="ko-KR" sz="1600" i="1" dirty="0" smtClean="0"/>
              <a:t>2010.08. 10</a:t>
            </a:r>
            <a:endParaRPr lang="ko-KR" altLang="en-US" sz="1600" i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579144" y="3714752"/>
            <a:ext cx="6034023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Chapter 8. </a:t>
            </a:r>
            <a:r>
              <a:rPr lang="ko-KR" altLang="en-US" sz="2400" dirty="0" err="1" smtClean="0">
                <a:latin typeface="HY동녘M" pitchFamily="18" charset="-127"/>
                <a:ea typeface="HY동녘M" pitchFamily="18" charset="-127"/>
              </a:rPr>
              <a:t>노티피케이션</a:t>
            </a:r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(Notification)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과 </a:t>
            </a:r>
            <a:endParaRPr lang="en-US" altLang="ko-KR" sz="2400" dirty="0" smtClean="0">
              <a:latin typeface="HY동녘M" pitchFamily="18" charset="-127"/>
              <a:ea typeface="HY동녘M" pitchFamily="18" charset="-127"/>
            </a:endParaRPr>
          </a:p>
          <a:p>
            <a:r>
              <a:rPr lang="ko-KR" altLang="en-US" sz="2400" dirty="0" err="1" smtClean="0">
                <a:latin typeface="HY동녘M" pitchFamily="18" charset="-127"/>
                <a:ea typeface="HY동녘M" pitchFamily="18" charset="-127"/>
              </a:rPr>
              <a:t>알람</a:t>
            </a:r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(Alarm) – part1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8 </a:t>
            </a:r>
            <a:r>
              <a:rPr lang="ko-KR" altLang="en-US" dirty="0" smtClean="0"/>
              <a:t>장  </a:t>
            </a:r>
            <a:r>
              <a:rPr lang="ko-KR" altLang="en-US" dirty="0" err="1" smtClean="0"/>
              <a:t>노티피케이션</a:t>
            </a:r>
            <a:r>
              <a:rPr lang="en-US" altLang="ko-KR" dirty="0" smtClean="0"/>
              <a:t>(Notification)</a:t>
            </a:r>
            <a:r>
              <a:rPr lang="ko-KR" altLang="en-US" dirty="0" smtClean="0"/>
              <a:t>과 알람</a:t>
            </a:r>
            <a:r>
              <a:rPr lang="en-US" altLang="ko-KR" dirty="0" smtClean="0"/>
              <a:t>(Alarm)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8-1 </a:t>
            </a:r>
            <a:r>
              <a:rPr lang="ko-KR" altLang="en-US" dirty="0" smtClean="0"/>
              <a:t>토스트</a:t>
            </a:r>
            <a:r>
              <a:rPr lang="en-US" altLang="ko-KR" dirty="0" smtClean="0"/>
              <a:t>(Toast) </a:t>
            </a:r>
            <a:r>
              <a:rPr lang="ko-KR" altLang="en-US" dirty="0" smtClean="0"/>
              <a:t>메시지 소개</a:t>
            </a:r>
            <a:endParaRPr lang="en-US" altLang="ko-KR" dirty="0" smtClean="0"/>
          </a:p>
          <a:p>
            <a:r>
              <a:rPr lang="en-US" altLang="ko-KR" dirty="0" smtClean="0"/>
              <a:t>8-2 </a:t>
            </a:r>
            <a:r>
              <a:rPr lang="ko-KR" altLang="en-US" dirty="0" err="1" smtClean="0"/>
              <a:t>노티피케이션</a:t>
            </a:r>
            <a:r>
              <a:rPr lang="en-US" altLang="ko-KR" dirty="0" smtClean="0"/>
              <a:t>(Notification)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r>
              <a:rPr lang="en-US" altLang="ko-KR" dirty="0" smtClean="0"/>
              <a:t>8-3 </a:t>
            </a:r>
            <a:r>
              <a:rPr lang="ko-KR" altLang="en-US" dirty="0" err="1" smtClean="0"/>
              <a:t>알람</a:t>
            </a:r>
            <a:r>
              <a:rPr lang="en-US" altLang="ko-KR" dirty="0" smtClean="0"/>
              <a:t>(Alarm)</a:t>
            </a:r>
          </a:p>
          <a:p>
            <a:r>
              <a:rPr lang="en-US" altLang="ko-KR" dirty="0" smtClean="0"/>
              <a:t>8-4 </a:t>
            </a:r>
            <a:r>
              <a:rPr lang="ko-KR" altLang="en-US" dirty="0" smtClean="0"/>
              <a:t>요약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Toast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Toast</a:t>
            </a:r>
            <a:r>
              <a:rPr lang="ko-KR" altLang="en-US" dirty="0" smtClean="0"/>
              <a:t>는 사용자에게 이벤트가 발생했음을 알려주도록 디자인된 한시적인 메시지 </a:t>
            </a:r>
            <a:r>
              <a:rPr lang="en-US" altLang="ko-KR" dirty="0" smtClean="0"/>
              <a:t>(c.f. </a:t>
            </a:r>
            <a:r>
              <a:rPr lang="ko-KR" altLang="en-US" dirty="0" smtClean="0"/>
              <a:t>다이얼로그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전화</a:t>
            </a:r>
            <a:r>
              <a:rPr lang="en-US" altLang="ko-KR" dirty="0" smtClean="0"/>
              <a:t>, SMS, </a:t>
            </a:r>
            <a:r>
              <a:rPr lang="ko-KR" altLang="en-US" dirty="0" err="1" smtClean="0"/>
              <a:t>이메일</a:t>
            </a:r>
            <a:r>
              <a:rPr lang="ko-KR" altLang="en-US" dirty="0" smtClean="0"/>
              <a:t> 수신 등의 이벤트가 발생했음을 알려주기 위한 가장 적절한 방법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5" name="Picture 2" descr="N:\프리렉_안드로이드\Chapter08\Snap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3143248"/>
            <a:ext cx="2307324" cy="3422647"/>
          </a:xfrm>
          <a:prstGeom prst="rect">
            <a:avLst/>
          </a:prstGeom>
          <a:noFill/>
        </p:spPr>
      </p:pic>
      <p:pic>
        <p:nvPicPr>
          <p:cNvPr id="6" name="Picture 3" descr="N:\프리렉_안드로이드\Chapter08\Snap3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3143247"/>
            <a:ext cx="2286016" cy="3397945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 bwMode="auto">
          <a:xfrm>
            <a:off x="2071670" y="3000372"/>
            <a:ext cx="1357322" cy="357190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714612" y="5643578"/>
            <a:ext cx="1357322" cy="428628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7158" y="3071810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Notification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348" y="5643578"/>
            <a:ext cx="655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Toast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/>
          <p:cNvCxnSpPr>
            <a:stCxn id="12" idx="3"/>
            <a:endCxn id="10" idx="1"/>
          </p:cNvCxnSpPr>
          <p:nvPr/>
        </p:nvCxnSpPr>
        <p:spPr bwMode="auto">
          <a:xfrm flipV="1">
            <a:off x="1561334" y="3178967"/>
            <a:ext cx="510336" cy="46732"/>
          </a:xfrm>
          <a:prstGeom prst="straightConnector1">
            <a:avLst/>
          </a:prstGeom>
          <a:solidFill>
            <a:srgbClr val="E7EFF1"/>
          </a:solidFill>
          <a:ln w="2222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7" name="직선 화살표 연결선 16"/>
          <p:cNvCxnSpPr>
            <a:stCxn id="13" idx="3"/>
            <a:endCxn id="11" idx="1"/>
          </p:cNvCxnSpPr>
          <p:nvPr/>
        </p:nvCxnSpPr>
        <p:spPr bwMode="auto">
          <a:xfrm>
            <a:off x="1370233" y="5797467"/>
            <a:ext cx="1344379" cy="60425"/>
          </a:xfrm>
          <a:prstGeom prst="straightConnector1">
            <a:avLst/>
          </a:prstGeom>
          <a:solidFill>
            <a:srgbClr val="E7EFF1"/>
          </a:solidFill>
          <a:ln w="22225" cap="flat" cmpd="sng" algn="ctr">
            <a:solidFill>
              <a:srgbClr val="FF0000"/>
            </a:solidFill>
            <a:prstDash val="dash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Toast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8.1 </a:t>
            </a:r>
            <a:r>
              <a:rPr lang="en-US" altLang="ko-KR" dirty="0" err="1" smtClean="0"/>
              <a:t>SMSNotifyExample</a:t>
            </a:r>
            <a:r>
              <a:rPr lang="ko-KR" altLang="en-US" dirty="0" smtClean="0"/>
              <a:t>을 위한 </a:t>
            </a:r>
            <a:r>
              <a:rPr lang="en-US" altLang="ko-KR" dirty="0" smtClean="0"/>
              <a:t>AndroidManifest.xml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2050" name="Picture 2" descr="N:\프리렉_안드로이드\Chapter08\Snap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428868"/>
            <a:ext cx="7105650" cy="2619375"/>
          </a:xfrm>
          <a:prstGeom prst="rect">
            <a:avLst/>
          </a:prstGeom>
          <a:noFill/>
        </p:spPr>
      </p:pic>
      <p:cxnSp>
        <p:nvCxnSpPr>
          <p:cNvPr id="7" name="직선 연결선 6"/>
          <p:cNvCxnSpPr/>
          <p:nvPr/>
        </p:nvCxnSpPr>
        <p:spPr bwMode="auto">
          <a:xfrm>
            <a:off x="1357290" y="3000372"/>
            <a:ext cx="5000660" cy="1588"/>
          </a:xfrm>
          <a:prstGeom prst="line">
            <a:avLst/>
          </a:prstGeom>
          <a:solidFill>
            <a:srgbClr val="E7EFF1"/>
          </a:solidFill>
          <a:ln w="158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Toast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8.2 </a:t>
            </a:r>
            <a:r>
              <a:rPr lang="en-US" altLang="ko-KR" dirty="0" err="1" smtClean="0"/>
              <a:t>SMSNotifyExample</a:t>
            </a:r>
            <a:r>
              <a:rPr lang="ko-KR" altLang="en-US" dirty="0" smtClean="0"/>
              <a:t>을 위한 </a:t>
            </a:r>
            <a:r>
              <a:rPr lang="en-US" altLang="ko-KR" dirty="0" smtClean="0"/>
              <a:t>SMS </a:t>
            </a:r>
            <a:r>
              <a:rPr lang="ko-KR" altLang="en-US" dirty="0" err="1" smtClean="0"/>
              <a:t>액티비티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3074" name="Picture 2" descr="N:\프리렉_안드로이드\Chapter08\Snap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285992"/>
            <a:ext cx="7953375" cy="1504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Toast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8.3 SMS </a:t>
            </a:r>
            <a:r>
              <a:rPr lang="ko-KR" altLang="en-US" dirty="0" err="1" smtClean="0"/>
              <a:t>인텐트리시버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4098" name="Picture 2" descr="N:\프리렉_안드로이드\Chapter08\Snap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857364"/>
            <a:ext cx="6113473" cy="4660213"/>
          </a:xfrm>
          <a:prstGeom prst="rect">
            <a:avLst/>
          </a:prstGeom>
          <a:noFill/>
        </p:spPr>
      </p:pic>
      <p:cxnSp>
        <p:nvCxnSpPr>
          <p:cNvPr id="7" name="직선 연결선 6"/>
          <p:cNvCxnSpPr/>
          <p:nvPr/>
        </p:nvCxnSpPr>
        <p:spPr bwMode="auto">
          <a:xfrm>
            <a:off x="1714480" y="6429396"/>
            <a:ext cx="3714776" cy="1588"/>
          </a:xfrm>
          <a:prstGeom prst="line">
            <a:avLst/>
          </a:prstGeom>
          <a:solidFill>
            <a:srgbClr val="E7EFF1"/>
          </a:solidFill>
          <a:ln w="158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Toast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실행 방법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SMSNotifyExample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예제 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DDMS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Emulator Control</a:t>
            </a:r>
            <a:r>
              <a:rPr lang="ko-KR" altLang="en-US" dirty="0" smtClean="0"/>
              <a:t>을 사용하여 </a:t>
            </a:r>
            <a:r>
              <a:rPr lang="en-US" altLang="ko-KR" dirty="0" smtClean="0"/>
              <a:t>SMS </a:t>
            </a:r>
            <a:r>
              <a:rPr lang="ko-KR" altLang="en-US" dirty="0" smtClean="0"/>
              <a:t>전송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Notification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Toast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5122" name="Picture 2" descr="N:\프리렉_안드로이드\Chapter08\Snap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97856"/>
            <a:ext cx="2403046" cy="3571900"/>
          </a:xfrm>
          <a:prstGeom prst="rect">
            <a:avLst/>
          </a:prstGeom>
          <a:noFill/>
        </p:spPr>
      </p:pic>
      <p:pic>
        <p:nvPicPr>
          <p:cNvPr id="5123" name="Picture 3" descr="N:\프리렉_안드로이드\Chapter08\Snap4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2897855"/>
            <a:ext cx="3152775" cy="3152775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 bwMode="auto">
          <a:xfrm>
            <a:off x="3143240" y="3969425"/>
            <a:ext cx="2857520" cy="1857388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pic>
        <p:nvPicPr>
          <p:cNvPr id="5124" name="Picture 4" descr="N:\프리렉_안드로이드\Chapter08\Snap5.t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7950" y="2897855"/>
            <a:ext cx="2428892" cy="360297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Notification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알림을 위해 팝업 메시지</a:t>
            </a:r>
            <a:r>
              <a:rPr lang="en-US" altLang="ko-KR" dirty="0" smtClean="0"/>
              <a:t>, LED, </a:t>
            </a:r>
            <a:r>
              <a:rPr lang="ko-KR" altLang="en-US" dirty="0" smtClean="0"/>
              <a:t>진동 등을 사용</a:t>
            </a:r>
            <a:endParaRPr lang="en-US" altLang="ko-KR" dirty="0" smtClean="0"/>
          </a:p>
          <a:p>
            <a:r>
              <a:rPr lang="en-US" altLang="ko-KR" dirty="0" smtClean="0"/>
              <a:t>Notification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71472" y="2357430"/>
          <a:ext cx="8072494" cy="3643335"/>
        </p:xfrm>
        <a:graphic>
          <a:graphicData uri="http://schemas.openxmlformats.org/drawingml/2006/table">
            <a:tbl>
              <a:tblPr/>
              <a:tblGrid>
                <a:gridCol w="963553"/>
                <a:gridCol w="1364378"/>
                <a:gridCol w="1860594"/>
                <a:gridCol w="3883969"/>
              </a:tblGrid>
              <a:tr h="24288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맑은 고딕"/>
                          <a:ea typeface="맑은 고딕"/>
                          <a:cs typeface="Times New Roman"/>
                        </a:rPr>
                        <a:t>접근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맑은 고딕"/>
                          <a:ea typeface="맑은 고딕"/>
                          <a:cs typeface="Times New Roman"/>
                        </a:rPr>
                        <a:t>타입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맑은 고딕"/>
                          <a:ea typeface="맑은 고딕"/>
                          <a:cs typeface="Times New Roman"/>
                        </a:rPr>
                        <a:t>메소드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맑은 고딕"/>
                          <a:ea typeface="맑은 고딕"/>
                          <a:cs typeface="Times New Roman"/>
                        </a:rPr>
                        <a:t>내용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889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public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int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ledARGB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맑은 고딕"/>
                          <a:ea typeface="맑은 고딕"/>
                          <a:cs typeface="Times New Roman"/>
                        </a:rPr>
                        <a:t>통지 시</a:t>
                      </a: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 LED</a:t>
                      </a:r>
                      <a:r>
                        <a:rPr lang="ko-KR" sz="1400" kern="100">
                          <a:latin typeface="맑은 고딕"/>
                          <a:ea typeface="맑은 고딕"/>
                          <a:cs typeface="Times New Roman"/>
                        </a:rPr>
                        <a:t>의 색상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889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public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Int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ledOffMS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LED</a:t>
                      </a:r>
                      <a:r>
                        <a:rPr lang="ko-KR" sz="1400" kern="100">
                          <a:latin typeface="맑은 고딕"/>
                          <a:ea typeface="맑은 고딕"/>
                          <a:cs typeface="Times New Roman"/>
                        </a:rPr>
                        <a:t>가 깜박일 때 꺼지는 속도</a:t>
                      </a: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(milliseconds)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889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public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Int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ledOnMS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LED</a:t>
                      </a:r>
                      <a:r>
                        <a:rPr lang="ko-KR" sz="1400" kern="100">
                          <a:latin typeface="맑은 고딕"/>
                          <a:ea typeface="맑은 고딕"/>
                          <a:cs typeface="Times New Roman"/>
                        </a:rPr>
                        <a:t>가 깜박일 때 켜지는 속도</a:t>
                      </a: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(milliseconds)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889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public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ContentURI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Sound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맑은 고딕"/>
                          <a:ea typeface="맑은 고딕"/>
                          <a:cs typeface="Times New Roman"/>
                        </a:rPr>
                        <a:t>실행될 사운드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5778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public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RemoteViews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ContenView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맑은 고딕"/>
                          <a:ea typeface="맑은 고딕"/>
                          <a:cs typeface="Times New Roman"/>
                        </a:rPr>
                        <a:t>상태바에서</a:t>
                      </a: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 StatusBarIcon</a:t>
                      </a:r>
                      <a:r>
                        <a:rPr lang="ko-KR" sz="1400" kern="100">
                          <a:latin typeface="맑은 고딕"/>
                          <a:ea typeface="맑은 고딕"/>
                          <a:cs typeface="Times New Roman"/>
                        </a:rPr>
                        <a:t>이 선택되었을 때 표시 해줄</a:t>
                      </a: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 View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5778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public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CharSequence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statusBarBalloonText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맑은 고딕"/>
                          <a:ea typeface="맑은 고딕"/>
                          <a:cs typeface="Times New Roman"/>
                        </a:rPr>
                        <a:t>상태바에서</a:t>
                      </a: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 StatusBarIcon</a:t>
                      </a:r>
                      <a:r>
                        <a:rPr lang="ko-KR" sz="1400" kern="100">
                          <a:latin typeface="맑은 고딕"/>
                          <a:ea typeface="맑은 고딕"/>
                          <a:cs typeface="Times New Roman"/>
                        </a:rPr>
                        <a:t>이 선택되었을 때 표시 해줄 텍스트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889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public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PendingIntent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ContentIntent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맑은 고딕"/>
                          <a:ea typeface="맑은 고딕"/>
                          <a:cs typeface="Times New Roman"/>
                        </a:rPr>
                        <a:t>아이콘이 클릭되었을 때 실행할</a:t>
                      </a: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 Intent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5778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public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int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Icon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맑은 고딕"/>
                          <a:ea typeface="맑은 고딕"/>
                          <a:cs typeface="Times New Roman"/>
                        </a:rPr>
                        <a:t>상태바에서 아이콘으로 사용될 수 있는 리소스</a:t>
                      </a: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 Id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5778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public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CharSequence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tickerText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맑은 고딕"/>
                          <a:ea typeface="맑은 고딕"/>
                          <a:cs typeface="Times New Roman"/>
                        </a:rPr>
                        <a:t>아이템이 상태바에 추가되었을 때 보여지는 텍스트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889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public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Long[]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>
                          <a:latin typeface="맑은 고딕"/>
                          <a:ea typeface="맑은 고딕"/>
                          <a:cs typeface="Times New Roman"/>
                        </a:rPr>
                        <a:t>Vibrate</a:t>
                      </a:r>
                      <a:endParaRPr lang="ko-KR" sz="1400" kern="100"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latin typeface="맑은 고딕"/>
                          <a:ea typeface="맑은 고딕"/>
                          <a:cs typeface="Times New Roman"/>
                        </a:rPr>
                        <a:t>진동이 울리는 패턴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강의용">
  <a:themeElements>
    <a:clrScheme name="강의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강의용">
      <a:majorFont>
        <a:latin typeface="HY견고딕"/>
        <a:ea typeface="HY견고딕"/>
        <a:cs typeface=""/>
      </a:majorFont>
      <a:minorFont>
        <a:latin typeface="Verdan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lnDef>
  </a:objectDefaults>
  <a:extraClrSchemeLst>
    <a:extraClrScheme>
      <a:clrScheme name="강의용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강의용</Template>
  <TotalTime>72649</TotalTime>
  <Words>391</Words>
  <Application>Microsoft Office PowerPoint</Application>
  <PresentationFormat>화면 슬라이드 쇼(4:3)</PresentationFormat>
  <Paragraphs>143</Paragraphs>
  <Slides>19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강의용</vt:lpstr>
      <vt:lpstr>슬라이드 1</vt:lpstr>
      <vt:lpstr>언로킹 안드로이드 Unlocking Android</vt:lpstr>
      <vt:lpstr>제 8 장  노티피케이션(Notification)과 알람(Alarm)</vt:lpstr>
      <vt:lpstr>Toast</vt:lpstr>
      <vt:lpstr>Toast</vt:lpstr>
      <vt:lpstr>Toast</vt:lpstr>
      <vt:lpstr>Toast</vt:lpstr>
      <vt:lpstr>Toast</vt:lpstr>
      <vt:lpstr>Notification</vt:lpstr>
      <vt:lpstr>Notification </vt:lpstr>
      <vt:lpstr>SMSExample2</vt:lpstr>
      <vt:lpstr>SMSExample2</vt:lpstr>
      <vt:lpstr>Alarm</vt:lpstr>
      <vt:lpstr>Alarm 예제</vt:lpstr>
      <vt:lpstr>Alarm 예제</vt:lpstr>
      <vt:lpstr>Alarm 예제</vt:lpstr>
      <vt:lpstr>Alarm 예제</vt:lpstr>
      <vt:lpstr>NotifyAlarm 예제 </vt:lpstr>
      <vt:lpstr>NotifyAlarm 예제 </vt:lpstr>
    </vt:vector>
  </TitlesOfParts>
  <Company>MDS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임베디드네트워크프로그래밍</dc:title>
  <dc:creator>youngdeok</dc:creator>
  <cp:lastModifiedBy>tipsy</cp:lastModifiedBy>
  <cp:revision>2785</cp:revision>
  <dcterms:created xsi:type="dcterms:W3CDTF">2007-01-10T02:18:44Z</dcterms:created>
  <dcterms:modified xsi:type="dcterms:W3CDTF">2010-10-24T15:22:41Z</dcterms:modified>
</cp:coreProperties>
</file>